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56" r:id="rId5"/>
    <p:sldId id="257" r:id="rId6"/>
    <p:sldId id="259" r:id="rId7"/>
    <p:sldId id="258" r:id="rId8"/>
    <p:sldId id="271" r:id="rId9"/>
    <p:sldId id="266" r:id="rId10"/>
    <p:sldId id="278" r:id="rId11"/>
    <p:sldId id="263" r:id="rId12"/>
    <p:sldId id="260" r:id="rId13"/>
    <p:sldId id="279"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41" autoAdjust="0"/>
  </p:normalViewPr>
  <p:slideViewPr>
    <p:cSldViewPr snapToGrid="0">
      <p:cViewPr varScale="1">
        <p:scale>
          <a:sx n="77" d="100"/>
          <a:sy n="77" d="100"/>
        </p:scale>
        <p:origin x="420" y="56"/>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2/21/2024</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2/21/2024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Liver Cirrhosis Prediction with</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Liver Cirrhosis Prediction with</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Liver Cirrhosis Prediction with</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Liver Cirrhosis Prediction with</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Liver Cirrhosis Prediction with</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Liver Cirrhosis Prediction with</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Liver Cirrhosis Prediction with</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Liver Cirrhosis Prediction with</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Liver Cirrhosis Prediction with</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Liver Cirrhosis Prediction with</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Liver Cirrhosis Prediction with</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Liver Cirrhosis Prediction with</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Liver Cirrhosis Prediction with</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Liver Cirrhosis Prediction with</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Liver Cirrhosis Prediction with</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Liver Cirrhosis Prediction with</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Liver Cirrhosis Prediction with</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Liver Cirrhosis Prediction with</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Liver Cirrhosis Prediction with</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Liver Cirrhosis Prediction with</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403897" y="886599"/>
            <a:ext cx="5653235" cy="4624077"/>
          </a:xfrm>
        </p:spPr>
        <p:txBody>
          <a:bodyPr/>
          <a:lstStyle/>
          <a:p>
            <a:r>
              <a:rPr lang="en-US" sz="5400" dirty="0"/>
              <a:t>Liver Cirrhosis Prediction with</a:t>
            </a:r>
            <a:br>
              <a:rPr lang="en-US" sz="5400" dirty="0"/>
            </a:br>
            <a:r>
              <a:rPr lang="en-US" sz="5400" dirty="0"/>
              <a:t>XGboost &amp; EDA</a:t>
            </a:r>
            <a:endParaRPr lang="en-US" dirty="0"/>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514712" y="5632154"/>
            <a:ext cx="4925188" cy="339247"/>
          </a:xfrm>
        </p:spPr>
        <p:txBody>
          <a:bodyPr>
            <a:normAutofit fontScale="85000" lnSpcReduction="20000"/>
          </a:bodyPr>
          <a:lstStyle/>
          <a:p>
            <a:r>
              <a:rPr lang="en-US" dirty="0"/>
              <a:t>Initial Review</a:t>
            </a:r>
          </a:p>
        </p:txBody>
      </p:sp>
    </p:spTree>
    <p:extLst>
      <p:ext uri="{BB962C8B-B14F-4D97-AF65-F5344CB8AC3E}">
        <p14:creationId xmlns:p14="http://schemas.microsoft.com/office/powerpoint/2010/main" val="1883836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313540-903B-1CC9-0F05-6008241FF8A1}"/>
              </a:ext>
            </a:extLst>
          </p:cNvPr>
          <p:cNvSpPr>
            <a:spLocks noGrp="1"/>
          </p:cNvSpPr>
          <p:nvPr>
            <p:ph type="dt" sz="half" idx="10"/>
          </p:nvPr>
        </p:nvSpPr>
        <p:spPr/>
        <p:txBody>
          <a:bodyPr/>
          <a:lstStyle/>
          <a:p>
            <a:r>
              <a:rPr lang="en-US"/>
              <a:t>8/06/20XX</a:t>
            </a:r>
            <a:endParaRPr lang="en-US" dirty="0"/>
          </a:p>
        </p:txBody>
      </p:sp>
      <p:sp>
        <p:nvSpPr>
          <p:cNvPr id="3" name="Footer Placeholder 2">
            <a:extLst>
              <a:ext uri="{FF2B5EF4-FFF2-40B4-BE49-F238E27FC236}">
                <a16:creationId xmlns:a16="http://schemas.microsoft.com/office/drawing/2014/main" id="{CDA1C13F-75D2-DF52-6983-BDEA25CAE99B}"/>
              </a:ext>
            </a:extLst>
          </p:cNvPr>
          <p:cNvSpPr>
            <a:spLocks noGrp="1"/>
          </p:cNvSpPr>
          <p:nvPr>
            <p:ph type="ftr" sz="quarter" idx="11"/>
          </p:nvPr>
        </p:nvSpPr>
        <p:spPr/>
        <p:txBody>
          <a:bodyPr/>
          <a:lstStyle/>
          <a:p>
            <a:r>
              <a:rPr lang="en-US"/>
              <a:t>Liver Cirrhosis Prediction with</a:t>
            </a:r>
            <a:endParaRPr lang="en-US" dirty="0"/>
          </a:p>
        </p:txBody>
      </p:sp>
      <p:sp>
        <p:nvSpPr>
          <p:cNvPr id="4" name="Slide Number Placeholder 3">
            <a:extLst>
              <a:ext uri="{FF2B5EF4-FFF2-40B4-BE49-F238E27FC236}">
                <a16:creationId xmlns:a16="http://schemas.microsoft.com/office/drawing/2014/main" id="{FE1C9CA0-3941-7078-CCD0-1BCB41B34947}"/>
              </a:ext>
            </a:extLst>
          </p:cNvPr>
          <p:cNvSpPr>
            <a:spLocks noGrp="1"/>
          </p:cNvSpPr>
          <p:nvPr>
            <p:ph type="sldNum" sz="quarter" idx="12"/>
          </p:nvPr>
        </p:nvSpPr>
        <p:spPr/>
        <p:txBody>
          <a:bodyPr/>
          <a:lstStyle/>
          <a:p>
            <a:fld id="{A402E4C0-AD5E-4E8C-9F21-7CCE474BDCEB}" type="slidenum">
              <a:rPr lang="en-US" smtClean="0"/>
              <a:t>10</a:t>
            </a:fld>
            <a:endParaRPr lang="en-US" dirty="0"/>
          </a:p>
        </p:txBody>
      </p:sp>
      <p:sp>
        <p:nvSpPr>
          <p:cNvPr id="13" name="Title 12">
            <a:extLst>
              <a:ext uri="{FF2B5EF4-FFF2-40B4-BE49-F238E27FC236}">
                <a16:creationId xmlns:a16="http://schemas.microsoft.com/office/drawing/2014/main" id="{99660C06-5E49-A0A1-DD2A-F8BC81E3E3CD}"/>
              </a:ext>
            </a:extLst>
          </p:cNvPr>
          <p:cNvSpPr>
            <a:spLocks noGrp="1"/>
          </p:cNvSpPr>
          <p:nvPr>
            <p:ph type="title"/>
          </p:nvPr>
        </p:nvSpPr>
        <p:spPr>
          <a:xfrm>
            <a:off x="-800302" y="178128"/>
            <a:ext cx="7286605" cy="634323"/>
          </a:xfrm>
        </p:spPr>
        <p:txBody>
          <a:bodyPr/>
          <a:lstStyle/>
          <a:p>
            <a:r>
              <a:rPr lang="en-US" dirty="0"/>
              <a:t>Use case diagram</a:t>
            </a:r>
            <a:endParaRPr lang="en-IN" dirty="0"/>
          </a:p>
        </p:txBody>
      </p:sp>
      <p:pic>
        <p:nvPicPr>
          <p:cNvPr id="18" name="Picture 17">
            <a:extLst>
              <a:ext uri="{FF2B5EF4-FFF2-40B4-BE49-F238E27FC236}">
                <a16:creationId xmlns:a16="http://schemas.microsoft.com/office/drawing/2014/main" id="{4F451A8F-27C0-CD0D-7C63-8C607E4F532C}"/>
              </a:ext>
            </a:extLst>
          </p:cNvPr>
          <p:cNvPicPr>
            <a:picLocks noChangeAspect="1"/>
          </p:cNvPicPr>
          <p:nvPr/>
        </p:nvPicPr>
        <p:blipFill>
          <a:blip r:embed="rId2"/>
          <a:stretch>
            <a:fillRect/>
          </a:stretch>
        </p:blipFill>
        <p:spPr>
          <a:xfrm>
            <a:off x="2752725" y="1300162"/>
            <a:ext cx="6686550" cy="4257675"/>
          </a:xfrm>
          <a:prstGeom prst="rect">
            <a:avLst/>
          </a:prstGeom>
        </p:spPr>
      </p:pic>
    </p:spTree>
    <p:extLst>
      <p:ext uri="{BB962C8B-B14F-4D97-AF65-F5344CB8AC3E}">
        <p14:creationId xmlns:p14="http://schemas.microsoft.com/office/powerpoint/2010/main" val="1962992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8153400" y="2815824"/>
            <a:ext cx="4127344" cy="724702"/>
          </a:xfrm>
        </p:spPr>
        <p:txBody>
          <a:bodyPr/>
          <a:lstStyle/>
          <a:p>
            <a:r>
              <a:rPr lang="en-US" dirty="0"/>
              <a:t>Thank you</a:t>
            </a:r>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lstStyle/>
          <a:p>
            <a:r>
              <a:rPr lang="en-US" dirty="0"/>
              <a:t>8/2/2024</a:t>
            </a:r>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6733674" y="3959660"/>
            <a:ext cx="4325754" cy="365125"/>
          </a:xfrm>
        </p:spPr>
        <p:txBody>
          <a:bodyPr/>
          <a:lstStyle/>
          <a:p>
            <a:r>
              <a:rPr lang="en-US" dirty="0"/>
              <a:t>Liver Cirrhosis Prediction with </a:t>
            </a:r>
            <a:r>
              <a:rPr lang="en-US" dirty="0" err="1"/>
              <a:t>Xgboost</a:t>
            </a:r>
            <a:r>
              <a:rPr lang="en-US" dirty="0"/>
              <a:t> and </a:t>
            </a:r>
            <a:r>
              <a:rPr lang="en-US" dirty="0" err="1"/>
              <a:t>eda</a:t>
            </a:r>
            <a:endParaRPr lang="en-US" dirty="0"/>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dirty="0"/>
          </a:p>
        </p:txBody>
      </p:sp>
    </p:spTree>
    <p:extLst>
      <p:ext uri="{BB962C8B-B14F-4D97-AF65-F5344CB8AC3E}">
        <p14:creationId xmlns:p14="http://schemas.microsoft.com/office/powerpoint/2010/main" val="1505696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3513714"/>
          </a:xfrm>
        </p:spPr>
        <p:txBody>
          <a:bodyPr/>
          <a:lstStyle/>
          <a:p>
            <a:r>
              <a:rPr lang="en-US" noProof="0" dirty="0"/>
              <a:t>Abstract</a:t>
            </a:r>
            <a:endParaRPr lang="en-US"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4850550" cy="2066112"/>
          </a:xfrm>
        </p:spPr>
        <p:txBody>
          <a:bodyPr>
            <a:normAutofit fontScale="77500" lnSpcReduction="20000"/>
          </a:bodyPr>
          <a:lstStyle/>
          <a:p>
            <a:r>
              <a:rPr lang="en-US" dirty="0"/>
              <a:t>This research addresses the growing concern of liver cirrhosis in North America, predominantly linked to alcohol consumption. Leveraging advanced machine learning techniques, we aim to develop a comprehensive predictive model by integrating lifestyle factors (such as alcohol consumption, dietary habits, and exercise) and health indicators (including viral hepatitis status and liver function tests).</a:t>
            </a:r>
          </a:p>
          <a:p>
            <a:r>
              <a:rPr lang="en-US" b="1" dirty="0"/>
              <a:t>Index Terms</a:t>
            </a:r>
            <a:r>
              <a:rPr lang="en-US" dirty="0"/>
              <a:t>: Liver Cirrhosis, Predictive Modelling, Risk Assessment, Alcohol Consumption, Lifestyle Factors, Health Indicators</a:t>
            </a:r>
          </a:p>
        </p:txBody>
      </p:sp>
      <p:sp>
        <p:nvSpPr>
          <p:cNvPr id="3" name="Date Placeholder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a:lstStyle/>
          <a:p>
            <a:r>
              <a:rPr lang="en-US" dirty="0"/>
              <a:t>8/2/2024</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5654040" cy="365125"/>
          </a:xfrm>
        </p:spPr>
        <p:txBody>
          <a:bodyPr/>
          <a:lstStyle/>
          <a:p>
            <a:r>
              <a:rPr lang="en-US" dirty="0"/>
              <a:t>Liver Cirrhosis Prediction with </a:t>
            </a:r>
            <a:r>
              <a:rPr lang="en-US" dirty="0" err="1"/>
              <a:t>Xgboost</a:t>
            </a:r>
            <a:r>
              <a:rPr lang="en-US" dirty="0"/>
              <a:t> and </a:t>
            </a:r>
            <a:r>
              <a:rPr lang="en-US" dirty="0" err="1"/>
              <a:t>eda</a:t>
            </a:r>
            <a:endParaRPr lang="en-US" dirty="0"/>
          </a:p>
          <a:p>
            <a:endParaRPr lang="en-US" dirty="0"/>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a:lstStyle/>
          <a:p>
            <a:r>
              <a:rPr lang="en-US" dirty="0"/>
              <a:t>Literature Survey </a:t>
            </a:r>
          </a:p>
        </p:txBody>
      </p:sp>
      <p:sp>
        <p:nvSpPr>
          <p:cNvPr id="3" name="Date Placeholder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a:lstStyle/>
          <a:p>
            <a:r>
              <a:rPr lang="en-US" dirty="0"/>
              <a:t>8/2/2024</a:t>
            </a:r>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468110" cy="365125"/>
          </a:xfrm>
        </p:spPr>
        <p:txBody>
          <a:bodyPr/>
          <a:lstStyle/>
          <a:p>
            <a:r>
              <a:rPr lang="en-US" dirty="0"/>
              <a:t>Liver Cirrhosis Prediction with </a:t>
            </a:r>
            <a:r>
              <a:rPr lang="en-US" dirty="0" err="1"/>
              <a:t>Xgboost</a:t>
            </a:r>
            <a:r>
              <a:rPr lang="en-US" dirty="0"/>
              <a:t> and </a:t>
            </a:r>
            <a:r>
              <a:rPr lang="en-US" dirty="0" err="1"/>
              <a:t>eda</a:t>
            </a:r>
            <a:endParaRPr lang="en-US" dirty="0"/>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
        <p:nvSpPr>
          <p:cNvPr id="24" name="TextBox 23">
            <a:extLst>
              <a:ext uri="{FF2B5EF4-FFF2-40B4-BE49-F238E27FC236}">
                <a16:creationId xmlns:a16="http://schemas.microsoft.com/office/drawing/2014/main" id="{8C9E7872-E4CA-8892-32B0-0D79546202AE}"/>
              </a:ext>
            </a:extLst>
          </p:cNvPr>
          <p:cNvSpPr txBox="1"/>
          <p:nvPr/>
        </p:nvSpPr>
        <p:spPr>
          <a:xfrm>
            <a:off x="5462124" y="647363"/>
            <a:ext cx="6125671" cy="4944880"/>
          </a:xfrm>
          <a:prstGeom prst="rect">
            <a:avLst/>
          </a:prstGeom>
          <a:noFill/>
        </p:spPr>
        <p:txBody>
          <a:bodyPr wrap="square" rtlCol="0">
            <a:spAutoFit/>
          </a:bodyPr>
          <a:lstStyle/>
          <a:p>
            <a:pPr marL="285750" indent="-285750" algn="just">
              <a:lnSpc>
                <a:spcPct val="200000"/>
              </a:lnSpc>
              <a:spcBef>
                <a:spcPct val="0"/>
              </a:spcBef>
              <a:buFont typeface="Arial" panose="020B0604020202020204" pitchFamily="34" charset="0"/>
              <a:buChar char="•"/>
            </a:pPr>
            <a:r>
              <a:rPr lang="en-US" sz="1600" dirty="0">
                <a:solidFill>
                  <a:schemeClr val="bg1"/>
                </a:solidFill>
                <a:latin typeface="Times New Roman" pitchFamily="18" charset="0"/>
                <a:cs typeface="Times New Roman" pitchFamily="18" charset="0"/>
              </a:rPr>
              <a:t>Traditional medical studies on liver cirrhosis rely on information obtained through personal contact with healthcare professionals.</a:t>
            </a:r>
          </a:p>
          <a:p>
            <a:pPr marL="285750" indent="-285750" algn="just">
              <a:lnSpc>
                <a:spcPct val="200000"/>
              </a:lnSpc>
              <a:spcBef>
                <a:spcPct val="0"/>
              </a:spcBef>
              <a:buFont typeface="Arial" panose="020B0604020202020204" pitchFamily="34" charset="0"/>
              <a:buChar char="•"/>
            </a:pPr>
            <a:r>
              <a:rPr lang="en-US" sz="1600" dirty="0">
                <a:solidFill>
                  <a:schemeClr val="bg1"/>
                </a:solidFill>
                <a:latin typeface="Times New Roman" pitchFamily="18" charset="0"/>
                <a:cs typeface="Times New Roman" pitchFamily="18" charset="0"/>
              </a:rPr>
              <a:t>Recent research has demonstrated the potential of utilizing social media data for studying mental health conditions , but there's limited exploration in the context of liver cirrhosis.</a:t>
            </a:r>
          </a:p>
          <a:p>
            <a:pPr marL="285750" indent="-285750" algn="just">
              <a:lnSpc>
                <a:spcPct val="200000"/>
              </a:lnSpc>
              <a:spcBef>
                <a:spcPct val="0"/>
              </a:spcBef>
              <a:buFont typeface="Arial" panose="020B0604020202020204" pitchFamily="34" charset="0"/>
              <a:buChar char="•"/>
            </a:pPr>
            <a:r>
              <a:rPr lang="en-US" sz="1600" dirty="0">
                <a:solidFill>
                  <a:schemeClr val="bg1"/>
                </a:solidFill>
                <a:latin typeface="Times New Roman" pitchFamily="18" charset="0"/>
                <a:cs typeface="Times New Roman" pitchFamily="18" charset="0"/>
              </a:rPr>
              <a:t>We focus on liver cirrhosis, a serious condition affecting millions globally, with particular prevalence among certain groups such as chronic alcohol users. We introduce a novel method for building a cirrhosis classifier, offering cost-effective training data compared to conventional approaches.</a:t>
            </a:r>
            <a:endParaRPr lang="en-US" sz="1600" dirty="0">
              <a:solidFill>
                <a:srgbClr val="F8F8F8"/>
              </a:solidFill>
              <a:latin typeface="IBM Plex Sans Bold"/>
            </a:endParaRPr>
          </a:p>
        </p:txBody>
      </p:sp>
    </p:spTree>
    <p:extLst>
      <p:ext uri="{BB962C8B-B14F-4D97-AF65-F5344CB8AC3E}">
        <p14:creationId xmlns:p14="http://schemas.microsoft.com/office/powerpoint/2010/main" val="414789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6096000" y="825414"/>
            <a:ext cx="5679260" cy="469490"/>
          </a:xfrm>
        </p:spPr>
        <p:txBody>
          <a:bodyPr>
            <a:normAutofit fontScale="90000"/>
          </a:bodyPr>
          <a:lstStyle/>
          <a:p>
            <a:r>
              <a:rPr kumimoji="0" lang="en-US" sz="2800" b="0" i="0" u="none" strike="noStrike" kern="1200" cap="all" spc="400" normalizeH="0" baseline="0" noProof="0" dirty="0">
                <a:ln w="19050">
                  <a:solidFill>
                    <a:schemeClr val="accent5"/>
                  </a:solidFill>
                </a:ln>
                <a:noFill/>
                <a:effectLst/>
                <a:uLnTx/>
                <a:uFillTx/>
                <a:latin typeface="+mj-lt"/>
                <a:ea typeface="+mn-ea"/>
                <a:cs typeface="+mn-cs"/>
              </a:rPr>
              <a:t>Problem</a:t>
            </a:r>
            <a:r>
              <a:rPr lang="en-US" dirty="0">
                <a:ea typeface="+mn-ea"/>
                <a:cs typeface="+mn-cs"/>
              </a:rPr>
              <a:t> Statement</a:t>
            </a:r>
            <a:endParaRPr lang="en-US" dirty="0"/>
          </a:p>
        </p:txBody>
      </p:sp>
      <p:pic>
        <p:nvPicPr>
          <p:cNvPr id="52" name="Picture Placeholder 51">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a:srcRect/>
          <a:stretch/>
        </p:blipFill>
        <p:spPr>
          <a:xfrm>
            <a:off x="554304" y="559994"/>
            <a:ext cx="4669105" cy="5388772"/>
          </a:xfrm>
          <a:prstGeom prst="rect">
            <a:avLst/>
          </a:prstGeom>
          <a:ln>
            <a:noFill/>
          </a:ln>
          <a:effectLst>
            <a:softEdge rad="112500"/>
          </a:effectLst>
        </p:spPr>
      </p:pic>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6182315" y="1359463"/>
            <a:ext cx="4960417" cy="4385882"/>
          </a:xfrm>
        </p:spPr>
        <p:txBody>
          <a:bodyPr vert="horz" lIns="91440" tIns="45720" rIns="91440" bIns="45720" rtlCol="0" anchor="t">
            <a:normAutofit/>
          </a:bodyPr>
          <a:lstStyle/>
          <a:p>
            <a:pPr algn="just"/>
            <a:r>
              <a:rPr lang="en-US" sz="1800" b="0" i="0" dirty="0">
                <a:solidFill>
                  <a:srgbClr val="D1D5DB"/>
                </a:solidFill>
                <a:effectLst/>
                <a:latin typeface="Söhne"/>
              </a:rPr>
              <a:t>Liver cirrhosis is a big problem globally, especially in North America, where more people are getting it, mostly because of drinking alcohol. Even though doctors know more about it now, we still need better ways to find it early and figure out who's at risk. This problem statement is about making a smart tool that can predict if someone might get cirrhosis by looking at their lifestyle and health, so doctors can help them before it gets worse.</a:t>
            </a:r>
            <a:endParaRPr lang="en-US" sz="1800" dirty="0"/>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a:lstStyle/>
          <a:p>
            <a:r>
              <a:rPr lang="en-US" dirty="0"/>
              <a:t>8/2/2024</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402756" cy="365125"/>
          </a:xfrm>
        </p:spPr>
        <p:txBody>
          <a:bodyPr/>
          <a:lstStyle/>
          <a:p>
            <a:r>
              <a:rPr lang="en-US" dirty="0"/>
              <a:t>Liver Cirrhosis Prediction with </a:t>
            </a:r>
            <a:r>
              <a:rPr lang="en-US" dirty="0" err="1"/>
              <a:t>Xgboost</a:t>
            </a:r>
            <a:r>
              <a:rPr lang="en-US" dirty="0"/>
              <a:t> and </a:t>
            </a:r>
            <a:r>
              <a:rPr lang="en-US" dirty="0" err="1"/>
              <a:t>eda</a:t>
            </a:r>
            <a:endParaRPr lang="en-US" dirty="0"/>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Tree>
    <p:extLst>
      <p:ext uri="{BB962C8B-B14F-4D97-AF65-F5344CB8AC3E}">
        <p14:creationId xmlns:p14="http://schemas.microsoft.com/office/powerpoint/2010/main" val="611775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793750" y="715939"/>
            <a:ext cx="4864608" cy="365760"/>
          </a:xfrm>
        </p:spPr>
        <p:txBody>
          <a:bodyPr/>
          <a:lstStyle/>
          <a:p>
            <a:r>
              <a:rPr lang="en-US" dirty="0"/>
              <a:t>Existing Solution</a:t>
            </a:r>
          </a:p>
        </p:txBody>
      </p:sp>
      <p:sp>
        <p:nvSpPr>
          <p:cNvPr id="10" name="Date Placeholder 9">
            <a:extLst>
              <a:ext uri="{FF2B5EF4-FFF2-40B4-BE49-F238E27FC236}">
                <a16:creationId xmlns:a16="http://schemas.microsoft.com/office/drawing/2014/main" id="{F6101639-B98B-4290-81F2-6592D5FA903D}"/>
              </a:ext>
            </a:extLst>
          </p:cNvPr>
          <p:cNvSpPr>
            <a:spLocks noGrp="1"/>
          </p:cNvSpPr>
          <p:nvPr>
            <p:ph type="dt" sz="half" idx="10"/>
          </p:nvPr>
        </p:nvSpPr>
        <p:spPr>
          <a:xfrm>
            <a:off x="838200" y="6356350"/>
            <a:ext cx="2743200" cy="365125"/>
          </a:xfrm>
        </p:spPr>
        <p:txBody>
          <a:bodyPr/>
          <a:lstStyle/>
          <a:p>
            <a:r>
              <a:rPr lang="en-US" dirty="0"/>
              <a:t>8/2/2024</a:t>
            </a:r>
          </a:p>
        </p:txBody>
      </p:sp>
      <p:sp>
        <p:nvSpPr>
          <p:cNvPr id="11" name="Footer Placeholder 10">
            <a:extLst>
              <a:ext uri="{FF2B5EF4-FFF2-40B4-BE49-F238E27FC236}">
                <a16:creationId xmlns:a16="http://schemas.microsoft.com/office/drawing/2014/main" id="{D326A7AE-D42B-4931-9C9A-68C7909D88C2}"/>
              </a:ext>
            </a:extLst>
          </p:cNvPr>
          <p:cNvSpPr>
            <a:spLocks noGrp="1"/>
          </p:cNvSpPr>
          <p:nvPr>
            <p:ph type="ftr" sz="quarter" idx="11"/>
          </p:nvPr>
        </p:nvSpPr>
        <p:spPr>
          <a:xfrm>
            <a:off x="2825817" y="6356349"/>
            <a:ext cx="4353916" cy="365125"/>
          </a:xfrm>
        </p:spPr>
        <p:txBody>
          <a:bodyPr/>
          <a:lstStyle/>
          <a:p>
            <a:r>
              <a:rPr lang="en-US" dirty="0"/>
              <a:t>Liver Cirrhosis Prediction with </a:t>
            </a:r>
            <a:r>
              <a:rPr lang="en-US" dirty="0" err="1"/>
              <a:t>Xgboost</a:t>
            </a:r>
            <a:r>
              <a:rPr lang="en-US" dirty="0"/>
              <a:t> and </a:t>
            </a:r>
            <a:r>
              <a:rPr lang="en-US" dirty="0" err="1"/>
              <a:t>eda</a:t>
            </a:r>
            <a:endParaRPr lang="en-US" dirty="0"/>
          </a:p>
        </p:txBody>
      </p:sp>
      <p:pic>
        <p:nvPicPr>
          <p:cNvPr id="46" name="Picture Placeholder 45" descr="A close up of a person wearing glasses and the measurements of the eyes">
            <a:extLst>
              <a:ext uri="{FF2B5EF4-FFF2-40B4-BE49-F238E27FC236}">
                <a16:creationId xmlns:a16="http://schemas.microsoft.com/office/drawing/2014/main" id="{4CCDE114-C87D-4D8A-AC71-4CEECD759FE8}"/>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a:xfrm>
            <a:off x="7179733" y="0"/>
            <a:ext cx="5012267" cy="6867376"/>
          </a:xfrm>
          <a:prstGeom prst="rect">
            <a:avLst/>
          </a:prstGeom>
        </p:spPr>
      </p:pic>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
        <p:nvSpPr>
          <p:cNvPr id="3" name="Content Placeholder 2">
            <a:extLst>
              <a:ext uri="{FF2B5EF4-FFF2-40B4-BE49-F238E27FC236}">
                <a16:creationId xmlns:a16="http://schemas.microsoft.com/office/drawing/2014/main" id="{D693760E-6376-C88D-D181-763A01E22B8F}"/>
              </a:ext>
            </a:extLst>
          </p:cNvPr>
          <p:cNvSpPr>
            <a:spLocks noGrp="1"/>
          </p:cNvSpPr>
          <p:nvPr>
            <p:ph sz="quarter" idx="15"/>
          </p:nvPr>
        </p:nvSpPr>
        <p:spPr>
          <a:xfrm>
            <a:off x="673608" y="1766061"/>
            <a:ext cx="5422392" cy="3364204"/>
          </a:xfrm>
        </p:spPr>
        <p:txBody>
          <a:bodyPr>
            <a:normAutofit/>
          </a:bodyPr>
          <a:lstStyle/>
          <a:p>
            <a:r>
              <a:rPr lang="en-US" sz="1800" dirty="0"/>
              <a:t>Traditional methods for the prediction of liver cirrhosis are the gradient boosting methods </a:t>
            </a:r>
          </a:p>
          <a:p>
            <a:r>
              <a:rPr lang="en-US" sz="1800" dirty="0"/>
              <a:t>But unfortunately these machine learning models are not so much efficient when compared to other machine learning algorithms </a:t>
            </a:r>
          </a:p>
          <a:p>
            <a:r>
              <a:rPr lang="en-US" sz="1800" dirty="0"/>
              <a:t>Which can be subjected to time- consuming and may depend on other physiological measures which can be invasive and require specialized equipment. These methods also require significant expertise to interpret the data accurately.</a:t>
            </a:r>
          </a:p>
          <a:p>
            <a:endParaRPr lang="en-IN" sz="1800" dirty="0"/>
          </a:p>
        </p:txBody>
      </p:sp>
    </p:spTree>
    <p:extLst>
      <p:ext uri="{BB962C8B-B14F-4D97-AF65-F5344CB8AC3E}">
        <p14:creationId xmlns:p14="http://schemas.microsoft.com/office/powerpoint/2010/main" val="3168340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p:txBody>
          <a:bodyPr/>
          <a:lstStyle/>
          <a:p>
            <a:r>
              <a:rPr kumimoji="0" lang="en-US" sz="2800" b="0" i="0" u="none" strike="noStrike" kern="1200" cap="all" spc="400" normalizeH="0" baseline="0" noProof="0" dirty="0">
                <a:ln w="19050">
                  <a:solidFill>
                    <a:schemeClr val="accent6"/>
                  </a:solidFill>
                </a:ln>
                <a:noFill/>
                <a:effectLst/>
                <a:uLnTx/>
                <a:uFillTx/>
                <a:latin typeface="+mj-lt"/>
                <a:ea typeface="+mn-ea"/>
                <a:cs typeface="+mn-cs"/>
              </a:rPr>
              <a:t>Disadvantages</a:t>
            </a:r>
            <a:endParaRPr lang="en-US"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0" name="Text Placeholder 59">
            <a:extLst>
              <a:ext uri="{FF2B5EF4-FFF2-40B4-BE49-F238E27FC236}">
                <a16:creationId xmlns:a16="http://schemas.microsoft.com/office/drawing/2014/main" id="{999D91A5-2E97-401C-8485-4C6A03228C0C}"/>
              </a:ext>
            </a:extLst>
          </p:cNvPr>
          <p:cNvSpPr>
            <a:spLocks noGrp="1"/>
          </p:cNvSpPr>
          <p:nvPr>
            <p:ph type="body" sz="quarter" idx="16"/>
          </p:nvPr>
        </p:nvSpPr>
        <p:spPr>
          <a:xfrm>
            <a:off x="2811826" y="2502477"/>
            <a:ext cx="3975054" cy="426393"/>
          </a:xfrm>
        </p:spPr>
        <p:txBody>
          <a:bodyPr/>
          <a:lstStyle/>
          <a:p>
            <a:r>
              <a:rPr lang="en-ZA" dirty="0"/>
              <a:t>Accuracy</a:t>
            </a:r>
            <a:endParaRPr lang="en-US" dirty="0"/>
          </a:p>
        </p:txBody>
      </p:sp>
      <p:sp>
        <p:nvSpPr>
          <p:cNvPr id="62" name="Text Placeholder 61">
            <a:extLst>
              <a:ext uri="{FF2B5EF4-FFF2-40B4-BE49-F238E27FC236}">
                <a16:creationId xmlns:a16="http://schemas.microsoft.com/office/drawing/2014/main" id="{A7D48779-F2E1-4699-AD47-17420A5B31B9}"/>
              </a:ext>
            </a:extLst>
          </p:cNvPr>
          <p:cNvSpPr>
            <a:spLocks noGrp="1"/>
          </p:cNvSpPr>
          <p:nvPr>
            <p:ph type="body" sz="quarter" idx="18"/>
          </p:nvPr>
        </p:nvSpPr>
        <p:spPr>
          <a:xfrm>
            <a:off x="7378746" y="2502477"/>
            <a:ext cx="3695653" cy="426393"/>
          </a:xfrm>
        </p:spPr>
        <p:txBody>
          <a:bodyPr/>
          <a:lstStyle/>
          <a:p>
            <a:r>
              <a:rPr lang="en-US" dirty="0"/>
              <a:t>TIME</a:t>
            </a:r>
          </a:p>
        </p:txBody>
      </p:sp>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811826" y="2881982"/>
            <a:ext cx="3975054" cy="2966740"/>
          </a:xfrm>
        </p:spPr>
        <p:txBody>
          <a:bodyPr>
            <a:normAutofit/>
          </a:bodyPr>
          <a:lstStyle/>
          <a:p>
            <a:endParaRPr lang="en-US" dirty="0"/>
          </a:p>
          <a:p>
            <a:r>
              <a:rPr lang="en-US" dirty="0"/>
              <a:t>The accuracy is one of the major entity which can effect the entire outcome of the project </a:t>
            </a:r>
          </a:p>
          <a:p>
            <a:endParaRPr lang="en-US" dirty="0"/>
          </a:p>
        </p:txBody>
      </p:sp>
      <p:sp>
        <p:nvSpPr>
          <p:cNvPr id="61" name="Text Placeholder 60">
            <a:extLst>
              <a:ext uri="{FF2B5EF4-FFF2-40B4-BE49-F238E27FC236}">
                <a16:creationId xmlns:a16="http://schemas.microsoft.com/office/drawing/2014/main" id="{182CD3FA-FD64-4651-A9ED-984F79C86FEE}"/>
              </a:ext>
            </a:extLst>
          </p:cNvPr>
          <p:cNvSpPr>
            <a:spLocks noGrp="1"/>
          </p:cNvSpPr>
          <p:nvPr>
            <p:ph type="body" sz="quarter" idx="17"/>
          </p:nvPr>
        </p:nvSpPr>
        <p:spPr>
          <a:xfrm>
            <a:off x="7378746" y="2881982"/>
            <a:ext cx="3695653" cy="2966740"/>
          </a:xfrm>
        </p:spPr>
        <p:txBody>
          <a:bodyPr>
            <a:normAutofit/>
          </a:bodyPr>
          <a:lstStyle/>
          <a:p>
            <a:endParaRPr lang="en-US" dirty="0"/>
          </a:p>
          <a:p>
            <a:r>
              <a:rPr lang="en-US" dirty="0"/>
              <a:t>Due to the usage of old machine learning algorithm, the time consumption is higher than the new algorithm</a:t>
            </a:r>
          </a:p>
        </p:txBody>
      </p:sp>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a:lstStyle/>
          <a:p>
            <a:r>
              <a:rPr lang="en-US" dirty="0"/>
              <a:t>8/2/2024</a:t>
            </a:r>
          </a:p>
        </p:txBody>
      </p:sp>
      <p:sp>
        <p:nvSpPr>
          <p:cNvPr id="8" name="Footer Placeholder 7">
            <a:extLst>
              <a:ext uri="{FF2B5EF4-FFF2-40B4-BE49-F238E27FC236}">
                <a16:creationId xmlns:a16="http://schemas.microsoft.com/office/drawing/2014/main" id="{B3F23CBB-E21B-4E15-921E-9BC34BB9B166}"/>
              </a:ext>
            </a:extLst>
          </p:cNvPr>
          <p:cNvSpPr>
            <a:spLocks noGrp="1"/>
          </p:cNvSpPr>
          <p:nvPr>
            <p:ph type="ftr" sz="quarter" idx="11"/>
          </p:nvPr>
        </p:nvSpPr>
        <p:spPr>
          <a:xfrm>
            <a:off x="4038600" y="6356350"/>
            <a:ext cx="4572000" cy="365125"/>
          </a:xfrm>
        </p:spPr>
        <p:txBody>
          <a:bodyPr/>
          <a:lstStyle/>
          <a:p>
            <a:r>
              <a:rPr lang="en-US" dirty="0"/>
              <a:t>Liver Cirrhosis Prediction with </a:t>
            </a:r>
            <a:r>
              <a:rPr lang="en-US" dirty="0" err="1"/>
              <a:t>Xgboost</a:t>
            </a:r>
            <a:r>
              <a:rPr lang="en-US" dirty="0"/>
              <a:t> and </a:t>
            </a:r>
            <a:r>
              <a:rPr lang="en-US" dirty="0" err="1"/>
              <a:t>eda</a:t>
            </a:r>
            <a:endParaRPr lang="en-US" dirty="0"/>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Tree>
    <p:extLst>
      <p:ext uri="{BB962C8B-B14F-4D97-AF65-F5344CB8AC3E}">
        <p14:creationId xmlns:p14="http://schemas.microsoft.com/office/powerpoint/2010/main" val="3324314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woman with VR goggles on her face&#1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22570" y="729926"/>
            <a:ext cx="6456836" cy="5388772"/>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p:txBody>
          <a:bodyPr/>
          <a:lstStyle/>
          <a:p>
            <a:r>
              <a:rPr lang="en-US" dirty="0"/>
              <a:t>Proposed solution</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5" y="3201410"/>
            <a:ext cx="4614604" cy="1291638"/>
          </a:xfrm>
        </p:spPr>
        <p:txBody>
          <a:bodyPr/>
          <a:lstStyle/>
          <a:p>
            <a:r>
              <a:rPr lang="en-US" dirty="0"/>
              <a:t>Usage of latest algorithms line XGboost (Extreme Gradient Boosting Algorithm) and EDA ( Exploratory Data Analysis ) may help to increase the accuracy and reduce the time consumption</a:t>
            </a:r>
          </a:p>
        </p:txBody>
      </p:sp>
      <p:sp>
        <p:nvSpPr>
          <p:cNvPr id="2" name="Date Placeholder 1">
            <a:extLst>
              <a:ext uri="{FF2B5EF4-FFF2-40B4-BE49-F238E27FC236}">
                <a16:creationId xmlns:a16="http://schemas.microsoft.com/office/drawing/2014/main" id="{B5ABC6DE-6467-4345-ACB9-6CF75ECAE45C}"/>
              </a:ext>
            </a:extLst>
          </p:cNvPr>
          <p:cNvSpPr>
            <a:spLocks noGrp="1"/>
          </p:cNvSpPr>
          <p:nvPr>
            <p:ph type="dt" sz="half" idx="10"/>
          </p:nvPr>
        </p:nvSpPr>
        <p:spPr>
          <a:xfrm>
            <a:off x="838200" y="6356350"/>
            <a:ext cx="2743200" cy="365125"/>
          </a:xfrm>
        </p:spPr>
        <p:txBody>
          <a:bodyPr/>
          <a:lstStyle/>
          <a:p>
            <a:r>
              <a:rPr lang="en-US" dirty="0"/>
              <a:t>8/2/2024</a:t>
            </a:r>
          </a:p>
        </p:txBody>
      </p:sp>
      <p:sp>
        <p:nvSpPr>
          <p:cNvPr id="3" name="Footer Placeholder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356349"/>
            <a:ext cx="4431632" cy="365125"/>
          </a:xfrm>
        </p:spPr>
        <p:txBody>
          <a:bodyPr/>
          <a:lstStyle/>
          <a:p>
            <a:r>
              <a:rPr lang="en-US" dirty="0"/>
              <a:t>Liver Cirrhosis Prediction with </a:t>
            </a:r>
            <a:r>
              <a:rPr lang="en-US" dirty="0" err="1"/>
              <a:t>Xgboost</a:t>
            </a:r>
            <a:r>
              <a:rPr lang="en-US" dirty="0"/>
              <a:t> and </a:t>
            </a:r>
            <a:r>
              <a:rPr lang="en-US" dirty="0" err="1"/>
              <a:t>eda</a:t>
            </a:r>
            <a:endParaRPr lang="en-US" dirty="0"/>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Tree>
    <p:extLst>
      <p:ext uri="{BB962C8B-B14F-4D97-AF65-F5344CB8AC3E}">
        <p14:creationId xmlns:p14="http://schemas.microsoft.com/office/powerpoint/2010/main" val="3474899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woman looking at a screen with tiny writing and graphs floating">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5011738" y="0"/>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1036629"/>
            <a:ext cx="6007099" cy="4784742"/>
          </a:xfrm>
        </p:spPr>
        <p:txBody>
          <a:bodyPr/>
          <a:lstStyle/>
          <a:p>
            <a:r>
              <a:rPr lang="en-US" noProof="0" dirty="0"/>
              <a:t>System requirements </a:t>
            </a:r>
            <a:endParaRPr lang="en-US" dirty="0"/>
          </a:p>
        </p:txBody>
      </p:sp>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729015" y="2767794"/>
            <a:ext cx="4771030" cy="365125"/>
          </a:xfrm>
        </p:spPr>
        <p:txBody>
          <a:bodyPr/>
          <a:lstStyle/>
          <a:p>
            <a:r>
              <a:rPr lang="en-ZA" dirty="0"/>
              <a:t>Hardware requirements​</a:t>
            </a:r>
            <a:endParaRPr lang="en-US" dirty="0"/>
          </a:p>
        </p:txBody>
      </p:sp>
      <p:sp>
        <p:nvSpPr>
          <p:cNvPr id="17" name="Text Placeholder 16">
            <a:extLst>
              <a:ext uri="{FF2B5EF4-FFF2-40B4-BE49-F238E27FC236}">
                <a16:creationId xmlns:a16="http://schemas.microsoft.com/office/drawing/2014/main" id="{6D1B74B2-695A-4FED-8B66-D854AA9FF005}"/>
              </a:ext>
            </a:extLst>
          </p:cNvPr>
          <p:cNvSpPr>
            <a:spLocks noGrp="1"/>
          </p:cNvSpPr>
          <p:nvPr>
            <p:ph type="body" sz="quarter" idx="26"/>
          </p:nvPr>
        </p:nvSpPr>
        <p:spPr>
          <a:xfrm>
            <a:off x="729015" y="3986985"/>
            <a:ext cx="4771030" cy="365125"/>
          </a:xfrm>
        </p:spPr>
        <p:txBody>
          <a:bodyPr/>
          <a:lstStyle/>
          <a:p>
            <a:r>
              <a:rPr lang="en-ZA" dirty="0"/>
              <a:t>Software requirements</a:t>
            </a:r>
            <a:endParaRPr lang="en-US" dirty="0"/>
          </a:p>
        </p:txBody>
      </p:sp>
      <p:sp>
        <p:nvSpPr>
          <p:cNvPr id="32" name="Text Placeholder 31">
            <a:extLst>
              <a:ext uri="{FF2B5EF4-FFF2-40B4-BE49-F238E27FC236}">
                <a16:creationId xmlns:a16="http://schemas.microsoft.com/office/drawing/2014/main" id="{949FAB0A-4907-445D-8D12-8F4584E25E5F}"/>
              </a:ext>
            </a:extLst>
          </p:cNvPr>
          <p:cNvSpPr>
            <a:spLocks noGrp="1"/>
          </p:cNvSpPr>
          <p:nvPr>
            <p:ph type="body" sz="quarter" idx="25"/>
          </p:nvPr>
        </p:nvSpPr>
        <p:spPr>
          <a:xfrm>
            <a:off x="729015" y="3093237"/>
            <a:ext cx="4771030" cy="790940"/>
          </a:xfrm>
        </p:spPr>
        <p:txBody>
          <a:bodyPr>
            <a:normAutofit lnSpcReduction="10000"/>
          </a:bodyPr>
          <a:lstStyle/>
          <a:p>
            <a:r>
              <a:rPr lang="en-US" dirty="0"/>
              <a:t>Operating System :Windows, Linux</a:t>
            </a:r>
          </a:p>
          <a:p>
            <a:r>
              <a:rPr lang="en-US" dirty="0"/>
              <a:t>Processor :Minimum intel i3</a:t>
            </a:r>
          </a:p>
          <a:p>
            <a:r>
              <a:rPr lang="en-US" dirty="0"/>
              <a:t>RAM : Minimum 4GB</a:t>
            </a:r>
          </a:p>
          <a:p>
            <a:endParaRPr lang="en-US" dirty="0"/>
          </a:p>
        </p:txBody>
      </p:sp>
      <p:sp>
        <p:nvSpPr>
          <p:cNvPr id="4" name="Date Placeholder 3">
            <a:extLst>
              <a:ext uri="{FF2B5EF4-FFF2-40B4-BE49-F238E27FC236}">
                <a16:creationId xmlns:a16="http://schemas.microsoft.com/office/drawing/2014/main" id="{5F545101-439C-477B-AE6C-F073A8313C33}"/>
              </a:ext>
            </a:extLst>
          </p:cNvPr>
          <p:cNvSpPr>
            <a:spLocks noGrp="1"/>
          </p:cNvSpPr>
          <p:nvPr>
            <p:ph type="dt" sz="half" idx="10"/>
          </p:nvPr>
        </p:nvSpPr>
        <p:spPr>
          <a:xfrm>
            <a:off x="838200" y="6356350"/>
            <a:ext cx="2743200" cy="365125"/>
          </a:xfrm>
        </p:spPr>
        <p:txBody>
          <a:bodyPr/>
          <a:lstStyle/>
          <a:p>
            <a:r>
              <a:rPr lang="en-US" dirty="0"/>
              <a:t>8/2/2024</a:t>
            </a:r>
          </a:p>
        </p:txBody>
      </p:sp>
      <p:sp>
        <p:nvSpPr>
          <p:cNvPr id="5" name="Footer Placeholder 4">
            <a:extLst>
              <a:ext uri="{FF2B5EF4-FFF2-40B4-BE49-F238E27FC236}">
                <a16:creationId xmlns:a16="http://schemas.microsoft.com/office/drawing/2014/main" id="{01F11018-5D1E-4F5A-A676-EDD8442B3CB4}"/>
              </a:ext>
            </a:extLst>
          </p:cNvPr>
          <p:cNvSpPr>
            <a:spLocks noGrp="1"/>
          </p:cNvSpPr>
          <p:nvPr>
            <p:ph type="ftr" sz="quarter" idx="11"/>
          </p:nvPr>
        </p:nvSpPr>
        <p:spPr>
          <a:xfrm>
            <a:off x="4038600" y="6356350"/>
            <a:ext cx="4248752" cy="365125"/>
          </a:xfrm>
        </p:spPr>
        <p:txBody>
          <a:bodyPr/>
          <a:lstStyle/>
          <a:p>
            <a:r>
              <a:rPr lang="en-US" dirty="0"/>
              <a:t>Liver Cirrhosis Prediction with </a:t>
            </a:r>
            <a:r>
              <a:rPr lang="en-US" dirty="0" err="1"/>
              <a:t>Xgboost</a:t>
            </a:r>
            <a:r>
              <a:rPr lang="en-US" dirty="0"/>
              <a:t> and </a:t>
            </a:r>
            <a:r>
              <a:rPr lang="en-US" dirty="0" err="1"/>
              <a:t>eda</a:t>
            </a:r>
            <a:endParaRPr lang="en-US" dirty="0"/>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sp>
        <p:nvSpPr>
          <p:cNvPr id="11" name="Text Placeholder 31">
            <a:extLst>
              <a:ext uri="{FF2B5EF4-FFF2-40B4-BE49-F238E27FC236}">
                <a16:creationId xmlns:a16="http://schemas.microsoft.com/office/drawing/2014/main" id="{98414F9F-7137-DD03-227D-04FA5B0DE348}"/>
              </a:ext>
            </a:extLst>
          </p:cNvPr>
          <p:cNvSpPr txBox="1">
            <a:spLocks/>
          </p:cNvSpPr>
          <p:nvPr/>
        </p:nvSpPr>
        <p:spPr>
          <a:xfrm>
            <a:off x="729015" y="4343775"/>
            <a:ext cx="4771030" cy="79094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2" name="Text Placeholder 31">
            <a:extLst>
              <a:ext uri="{FF2B5EF4-FFF2-40B4-BE49-F238E27FC236}">
                <a16:creationId xmlns:a16="http://schemas.microsoft.com/office/drawing/2014/main" id="{DB6C2FBA-FEBF-574C-EE86-83CFE80AE36F}"/>
              </a:ext>
            </a:extLst>
          </p:cNvPr>
          <p:cNvSpPr txBox="1">
            <a:spLocks/>
          </p:cNvSpPr>
          <p:nvPr/>
        </p:nvSpPr>
        <p:spPr>
          <a:xfrm>
            <a:off x="729015" y="4291390"/>
            <a:ext cx="4771030" cy="790940"/>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Jupyter Notebook, Google </a:t>
            </a:r>
            <a:r>
              <a:rPr lang="en-US" dirty="0" err="1"/>
              <a:t>Colab</a:t>
            </a:r>
            <a:r>
              <a:rPr lang="en-US" dirty="0"/>
              <a:t>, Modules like </a:t>
            </a:r>
            <a:r>
              <a:rPr lang="en-US" dirty="0" err="1"/>
              <a:t>Numpy</a:t>
            </a:r>
            <a:r>
              <a:rPr lang="en-US" dirty="0"/>
              <a:t>, Pandas, Matplotlib, Seaborn</a:t>
            </a:r>
          </a:p>
        </p:txBody>
      </p:sp>
    </p:spTree>
    <p:extLst>
      <p:ext uri="{BB962C8B-B14F-4D97-AF65-F5344CB8AC3E}">
        <p14:creationId xmlns:p14="http://schemas.microsoft.com/office/powerpoint/2010/main" val="3678690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lstStyle/>
          <a:p>
            <a:r>
              <a:rPr lang="en-US" dirty="0"/>
              <a:t>modules</a:t>
            </a:r>
          </a:p>
        </p:txBody>
      </p:sp>
      <p:pic>
        <p:nvPicPr>
          <p:cNvPr id="74" name="Picture Placeholder 73" descr="Box outli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510614" y="2847098"/>
            <a:ext cx="603504" cy="603504"/>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620484" y="3639417"/>
            <a:ext cx="2383764" cy="365125"/>
          </a:xfrm>
        </p:spPr>
        <p:txBody>
          <a:bodyPr>
            <a:normAutofit/>
          </a:bodyPr>
          <a:lstStyle/>
          <a:p>
            <a:r>
              <a:rPr lang="en-US" dirty="0"/>
              <a:t>NumPy</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620484" y="3965866"/>
            <a:ext cx="2383764" cy="1126085"/>
          </a:xfrm>
        </p:spPr>
        <p:txBody>
          <a:bodyPr/>
          <a:lstStyle/>
          <a:p>
            <a:r>
              <a:rPr lang="en-US" dirty="0">
                <a:solidFill>
                  <a:srgbClr val="D1D5DB"/>
                </a:solidFill>
                <a:latin typeface="Söhne"/>
              </a:rPr>
              <a:t>N</a:t>
            </a:r>
            <a:r>
              <a:rPr lang="en-US" b="0" i="0" dirty="0">
                <a:solidFill>
                  <a:srgbClr val="D1D5DB"/>
                </a:solidFill>
                <a:effectLst/>
                <a:latin typeface="Söhne"/>
              </a:rPr>
              <a:t>umerical computing that provides support for large, multi-dimensional arrays and matrices</a:t>
            </a:r>
            <a:endParaRPr lang="en-US" dirty="0"/>
          </a:p>
        </p:txBody>
      </p:sp>
      <p:pic>
        <p:nvPicPr>
          <p:cNvPr id="75" name="Picture Placeholder 74" descr="Store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4369110" y="2847098"/>
            <a:ext cx="603504" cy="603504"/>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419503" y="3639417"/>
            <a:ext cx="2502719" cy="365125"/>
          </a:xfrm>
        </p:spPr>
        <p:txBody>
          <a:bodyPr>
            <a:normAutofit/>
          </a:bodyPr>
          <a:lstStyle/>
          <a:p>
            <a:r>
              <a:rPr lang="en-US" dirty="0"/>
              <a:t>pandas</a:t>
            </a:r>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78982" y="3969554"/>
            <a:ext cx="2383764" cy="1126085"/>
          </a:xfrm>
        </p:spPr>
        <p:txBody>
          <a:bodyPr>
            <a:normAutofit fontScale="92500" lnSpcReduction="10000"/>
          </a:bodyPr>
          <a:lstStyle/>
          <a:p>
            <a:r>
              <a:rPr lang="en-US" b="0" i="0" dirty="0">
                <a:solidFill>
                  <a:srgbClr val="D1D5DB"/>
                </a:solidFill>
                <a:effectLst/>
                <a:latin typeface="Söhne"/>
              </a:rPr>
              <a:t>High-performance, easy-to-use data structures and data analysis tools, particularly designed for working with structured data.</a:t>
            </a:r>
            <a:endParaRPr lang="en-US" dirty="0"/>
          </a:p>
        </p:txBody>
      </p:sp>
      <p:pic>
        <p:nvPicPr>
          <p:cNvPr id="76" name="Picture Placeholder 75" descr="Clipboard Partially Crossed outline">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7227608" y="2847098"/>
            <a:ext cx="603504" cy="603504"/>
          </a:xfrm>
        </p:spPr>
      </p:pic>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37478" y="3639417"/>
            <a:ext cx="2383765" cy="365125"/>
          </a:xfrm>
        </p:spPr>
        <p:txBody>
          <a:bodyPr>
            <a:normAutofit/>
          </a:bodyPr>
          <a:lstStyle/>
          <a:p>
            <a:r>
              <a:rPr lang="en-US" dirty="0"/>
              <a:t>matplotlib</a:t>
            </a:r>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37479" y="3953422"/>
            <a:ext cx="2383764" cy="1474302"/>
          </a:xfrm>
        </p:spPr>
        <p:txBody>
          <a:bodyPr>
            <a:normAutofit/>
          </a:bodyPr>
          <a:lstStyle/>
          <a:p>
            <a:r>
              <a:rPr lang="en-US" dirty="0">
                <a:solidFill>
                  <a:srgbClr val="D1D5DB"/>
                </a:solidFill>
                <a:latin typeface="Söhne"/>
              </a:rPr>
              <a:t>C</a:t>
            </a:r>
            <a:r>
              <a:rPr lang="en-US" b="0" i="0" dirty="0">
                <a:solidFill>
                  <a:srgbClr val="D1D5DB"/>
                </a:solidFill>
                <a:effectLst/>
                <a:latin typeface="Söhne"/>
              </a:rPr>
              <a:t>reating static, interactive, and animated visualizations in various formats, including line plots, scatter plots, bar charts, histograms, and more.</a:t>
            </a:r>
            <a:endParaRPr lang="en-US" dirty="0"/>
          </a:p>
        </p:txBody>
      </p:sp>
      <p:pic>
        <p:nvPicPr>
          <p:cNvPr id="77" name="Picture Placeholder 76" descr="Questions outline">
            <a:extLst>
              <a:ext uri="{FF2B5EF4-FFF2-40B4-BE49-F238E27FC236}">
                <a16:creationId xmlns:a16="http://schemas.microsoft.com/office/drawing/2014/main" id="{D1E6E4D0-906D-4B29-A5A3-EDBA9E13B7A7}"/>
              </a:ext>
            </a:extLst>
          </p:cNvPr>
          <p:cNvPicPr>
            <a:picLocks noGrp="1" noChangeAspect="1"/>
          </p:cNvPicPr>
          <p:nvPr>
            <p:ph type="pic" sz="quarter" idx="35"/>
          </p:nvPr>
        </p:nvPicPr>
        <p:blipFill rotWithShape="1">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10078575" y="2847098"/>
            <a:ext cx="603504" cy="603504"/>
          </a:xfrm>
        </p:spPr>
      </p:pic>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88445" y="3639417"/>
            <a:ext cx="2383765" cy="365125"/>
          </a:xfrm>
        </p:spPr>
        <p:txBody>
          <a:bodyPr>
            <a:normAutofit/>
          </a:bodyPr>
          <a:lstStyle/>
          <a:p>
            <a:r>
              <a:rPr lang="en-US" dirty="0"/>
              <a:t>seaborn</a:t>
            </a:r>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88445" y="3953422"/>
            <a:ext cx="2383765" cy="1126085"/>
          </a:xfrm>
        </p:spPr>
        <p:txBody>
          <a:bodyPr>
            <a:normAutofit fontScale="92500"/>
          </a:bodyPr>
          <a:lstStyle/>
          <a:p>
            <a:r>
              <a:rPr lang="en-US" b="0" i="0" dirty="0">
                <a:solidFill>
                  <a:srgbClr val="D1D5DB"/>
                </a:solidFill>
                <a:effectLst/>
                <a:latin typeface="Söhne"/>
              </a:rPr>
              <a:t>Statistical data visualization library in Python that simplifies the creation of complex and visually appealing plots.</a:t>
            </a:r>
            <a:endParaRPr lang="en-US" dirty="0"/>
          </a:p>
        </p:txBody>
      </p:sp>
      <p:sp>
        <p:nvSpPr>
          <p:cNvPr id="2" name="Date Placeholder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a:lstStyle/>
          <a:p>
            <a:r>
              <a:rPr lang="en-US" dirty="0"/>
              <a:t>8/2/2024</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219876" cy="365125"/>
          </a:xfrm>
        </p:spPr>
        <p:txBody>
          <a:bodyPr/>
          <a:lstStyle/>
          <a:p>
            <a:r>
              <a:rPr lang="en-US" dirty="0"/>
              <a:t>Liver Cirrhosis Prediction with </a:t>
            </a:r>
            <a:r>
              <a:rPr lang="en-US" dirty="0" err="1"/>
              <a:t>Xgboost</a:t>
            </a:r>
            <a:r>
              <a:rPr lang="en-US" dirty="0"/>
              <a:t> and </a:t>
            </a:r>
            <a:r>
              <a:rPr lang="en-US" dirty="0" err="1"/>
              <a:t>eda</a:t>
            </a:r>
            <a:endParaRPr lang="en-US" dirty="0"/>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spTree>
    <p:extLst>
      <p:ext uri="{BB962C8B-B14F-4D97-AF65-F5344CB8AC3E}">
        <p14:creationId xmlns:p14="http://schemas.microsoft.com/office/powerpoint/2010/main" val="2378828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2.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182</TotalTime>
  <Words>620</Words>
  <Application>Microsoft Office PowerPoint</Application>
  <PresentationFormat>Widescreen</PresentationFormat>
  <Paragraphs>72</Paragraphs>
  <Slides>11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Bierstadt</vt:lpstr>
      <vt:lpstr>Calibri</vt:lpstr>
      <vt:lpstr>Courier New</vt:lpstr>
      <vt:lpstr>IBM Plex Sans Bold</vt:lpstr>
      <vt:lpstr>Posterama</vt:lpstr>
      <vt:lpstr>Posterama Bold</vt:lpstr>
      <vt:lpstr>Söhne</vt:lpstr>
      <vt:lpstr>Times New Roman</vt:lpstr>
      <vt:lpstr>Office Theme</vt:lpstr>
      <vt:lpstr>Liver Cirrhosis Prediction with XGboost &amp; EDA</vt:lpstr>
      <vt:lpstr>Abstract</vt:lpstr>
      <vt:lpstr>Literature Survey </vt:lpstr>
      <vt:lpstr>Problem Statement</vt:lpstr>
      <vt:lpstr>Existing Solution</vt:lpstr>
      <vt:lpstr>Disadvantages</vt:lpstr>
      <vt:lpstr>Proposed solution</vt:lpstr>
      <vt:lpstr>System requirements </vt:lpstr>
      <vt:lpstr>modules</vt:lpstr>
      <vt:lpstr>Use case diagram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Liver Cirrhosis Prediction with XGboost &amp; EDA</dc:title>
  <dc:creator>Sai Lucky</dc:creator>
  <cp:lastModifiedBy>Sai Lucky</cp:lastModifiedBy>
  <cp:revision>8</cp:revision>
  <dcterms:created xsi:type="dcterms:W3CDTF">2024-02-07T17:34:44Z</dcterms:created>
  <dcterms:modified xsi:type="dcterms:W3CDTF">2024-02-21T10:30:09Z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